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81" r:id="rId4"/>
    <p:sldId id="282" r:id="rId5"/>
    <p:sldId id="283" r:id="rId6"/>
    <p:sldId id="279" r:id="rId7"/>
    <p:sldId id="285" r:id="rId8"/>
    <p:sldId id="286" r:id="rId9"/>
    <p:sldId id="288" r:id="rId10"/>
    <p:sldId id="278" r:id="rId11"/>
    <p:sldId id="280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94716"/>
  </p:normalViewPr>
  <p:slideViewPr>
    <p:cSldViewPr snapToGrid="0" snapToObjects="1">
      <p:cViewPr varScale="1">
        <p:scale>
          <a:sx n="210" d="100"/>
          <a:sy n="2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1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4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1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2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4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2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0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88137-7042-E04E-84DE-51BBB41955F0}" type="datetimeFigureOut">
              <a:rPr lang="en-US" smtClean="0"/>
              <a:t>7/5/20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85271-3838-0D4B-B526-47A9DDB30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5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1116"/>
            <a:ext cx="12192000" cy="135174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Reinforcement Learning</a:t>
            </a:r>
            <a:br>
              <a:rPr lang="en-US" dirty="0"/>
            </a:br>
            <a:r>
              <a:rPr lang="en-US" sz="2700" dirty="0"/>
              <a:t>w/ some applications to Energy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6040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LEC </a:t>
            </a:r>
            <a:r>
              <a:rPr lang="en-US" dirty="0" smtClean="0">
                <a:solidFill>
                  <a:schemeClr val="accent1"/>
                </a:solidFill>
              </a:rPr>
              <a:t>1b: Motivation and History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/>
              <a:t>Instructors: Professor </a:t>
            </a:r>
            <a:r>
              <a:rPr lang="en-US" dirty="0"/>
              <a:t>Scott </a:t>
            </a:r>
            <a:r>
              <a:rPr lang="en-US" dirty="0" smtClean="0"/>
              <a:t>Moura &amp; </a:t>
            </a:r>
            <a:r>
              <a:rPr lang="en-US" dirty="0" err="1" smtClean="0"/>
              <a:t>Saehong</a:t>
            </a:r>
            <a:r>
              <a:rPr lang="en-US" dirty="0" smtClean="0"/>
              <a:t> Park</a:t>
            </a:r>
          </a:p>
          <a:p>
            <a:r>
              <a:rPr lang="en-US" dirty="0" smtClean="0"/>
              <a:t>TA: Xinyi Zhao</a:t>
            </a:r>
            <a:endParaRPr lang="en-US" dirty="0"/>
          </a:p>
          <a:p>
            <a:r>
              <a:rPr lang="en-US" dirty="0"/>
              <a:t>Summer </a:t>
            </a:r>
            <a:r>
              <a:rPr lang="en-US" dirty="0" smtClean="0"/>
              <a:t>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3704860"/>
            <a:ext cx="685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9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25149"/>
            <a:ext cx="10515600" cy="1325563"/>
          </a:xfrm>
        </p:spPr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Control Engineer view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38200" y="4537113"/>
            <a:ext cx="5181600" cy="268664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Computer Science view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91" y="4148884"/>
            <a:ext cx="6684036" cy="2485521"/>
          </a:xfrm>
          <a:prstGeom prst="rect">
            <a:avLst/>
          </a:prstGeom>
        </p:spPr>
      </p:pic>
      <p:pic>
        <p:nvPicPr>
          <p:cNvPr id="3074" name="Picture 2" descr="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5487" y="1644827"/>
            <a:ext cx="7329063" cy="184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96850"/>
            <a:ext cx="65786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Characteristics of 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5138" indent="-465138">
              <a:lnSpc>
                <a:spcPct val="200000"/>
              </a:lnSpc>
            </a:pPr>
            <a:r>
              <a:rPr lang="en-US" sz="3600" dirty="0"/>
              <a:t>Dynamic system</a:t>
            </a:r>
          </a:p>
          <a:p>
            <a:pPr marL="465138" indent="-465138">
              <a:lnSpc>
                <a:spcPct val="200000"/>
              </a:lnSpc>
            </a:pPr>
            <a:r>
              <a:rPr lang="en-US" sz="3600" dirty="0"/>
              <a:t>Reward/cost</a:t>
            </a:r>
          </a:p>
          <a:p>
            <a:pPr marL="465138" indent="-465138">
              <a:lnSpc>
                <a:spcPct val="200000"/>
              </a:lnSpc>
            </a:pPr>
            <a:r>
              <a:rPr lang="en-US" sz="3600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3397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problems does RL solve?</a:t>
            </a:r>
          </a:p>
        </p:txBody>
      </p:sp>
    </p:spTree>
    <p:extLst>
      <p:ext uri="{BB962C8B-B14F-4D97-AF65-F5344CB8AC3E}">
        <p14:creationId xmlns:p14="http://schemas.microsoft.com/office/powerpoint/2010/main" val="408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193" y="339634"/>
            <a:ext cx="10398035" cy="1325563"/>
          </a:xfrm>
        </p:spPr>
        <p:txBody>
          <a:bodyPr/>
          <a:lstStyle/>
          <a:p>
            <a:r>
              <a:rPr lang="en-US" b="1" dirty="0"/>
              <a:t>Example 1: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Moonshot</a:t>
            </a:r>
            <a:endParaRPr lang="en-US" i="1" dirty="0"/>
          </a:p>
        </p:txBody>
      </p:sp>
      <p:pic>
        <p:nvPicPr>
          <p:cNvPr id="2052" name="Picture 4" descr="http://slideplayer.com/slide/6258531/21/images/20/Optimality+in+Control+Systems+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8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246" y="247559"/>
            <a:ext cx="4452257" cy="21037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 2:</a:t>
            </a:r>
            <a:br>
              <a:rPr lang="en-US" b="1" dirty="0"/>
            </a:br>
            <a:r>
              <a:rPr lang="en-US" dirty="0"/>
              <a:t>Hybrid Vehicle</a:t>
            </a:r>
            <a:br>
              <a:rPr lang="en-US" dirty="0"/>
            </a:br>
            <a:r>
              <a:rPr lang="en-US" dirty="0"/>
              <a:t>Energy Management</a:t>
            </a:r>
            <a:endParaRPr lang="en-US" i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7646" y="312873"/>
            <a:ext cx="6884220" cy="5519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https://cn.bing.com/th?id=OIP.cWU33iSJYuz-qTcTe8pezgHaEo&amp;pid=Api&amp;rs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21" y="3470683"/>
            <a:ext cx="4514850" cy="28194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5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246" y="-91236"/>
            <a:ext cx="4539325" cy="2103755"/>
          </a:xfrm>
        </p:spPr>
        <p:txBody>
          <a:bodyPr>
            <a:normAutofit/>
          </a:bodyPr>
          <a:lstStyle/>
          <a:p>
            <a:r>
              <a:rPr lang="en-US" b="1" dirty="0"/>
              <a:t>Example 3:</a:t>
            </a:r>
            <a:br>
              <a:rPr lang="en-US" b="1" dirty="0"/>
            </a:br>
            <a:r>
              <a:rPr lang="en-US" dirty="0"/>
              <a:t>Clean Energy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238" b="68412"/>
          <a:stretch/>
        </p:blipFill>
        <p:spPr>
          <a:xfrm>
            <a:off x="5312374" y="0"/>
            <a:ext cx="6879626" cy="263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46" y="2012519"/>
            <a:ext cx="8179524" cy="46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4:</a:t>
            </a:r>
            <a:r>
              <a:rPr lang="en-US" dirty="0"/>
              <a:t> My </a:t>
            </a:r>
            <a:r>
              <a:rPr lang="en-US" dirty="0" smtClean="0"/>
              <a:t>puppy </a:t>
            </a:r>
            <a:r>
              <a:rPr lang="en-US" i="1" dirty="0"/>
              <a:t>Juno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028" y="1690687"/>
            <a:ext cx="3618412" cy="43372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91" y="1963938"/>
            <a:ext cx="306324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216132"/>
            <a:ext cx="10515600" cy="822960"/>
          </a:xfrm>
        </p:spPr>
        <p:txBody>
          <a:bodyPr/>
          <a:lstStyle/>
          <a:p>
            <a:r>
              <a:rPr lang="en-US" dirty="0"/>
              <a:t>Short History </a:t>
            </a:r>
            <a:r>
              <a:rPr lang="mr-IN" dirty="0"/>
              <a:t>–</a:t>
            </a:r>
            <a:r>
              <a:rPr lang="en-US" dirty="0"/>
              <a:t> Ivan Pavlov (1890s)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003" y="822961"/>
            <a:ext cx="6012892" cy="6035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670" y="1468618"/>
            <a:ext cx="3618412" cy="43372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33004" y="166255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Short History </a:t>
            </a:r>
            <a:r>
              <a:rPr lang="mr-IN" dirty="0"/>
              <a:t>–</a:t>
            </a:r>
            <a:r>
              <a:rPr lang="en-US" dirty="0"/>
              <a:t>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pic>
        <p:nvPicPr>
          <p:cNvPr id="2050" name="Picture 2" descr="mage result for richard bellm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365" y="920418"/>
            <a:ext cx="1619141" cy="241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64867" y="989215"/>
            <a:ext cx="41670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Richard Bellman </a:t>
            </a:r>
            <a:r>
              <a:rPr lang="mr-IN" sz="2500" b="1" dirty="0"/>
              <a:t>–</a:t>
            </a:r>
            <a:r>
              <a:rPr lang="en-US" sz="2500" b="1" dirty="0"/>
              <a:t> 1950s</a:t>
            </a:r>
          </a:p>
          <a:p>
            <a:r>
              <a:rPr lang="en-US" sz="2500" dirty="0"/>
              <a:t>Dynamic Programming</a:t>
            </a:r>
          </a:p>
          <a:p>
            <a:r>
              <a:rPr lang="en-US" sz="2500" dirty="0"/>
              <a:t>Markov Decision Processes</a:t>
            </a:r>
          </a:p>
          <a:p>
            <a:r>
              <a:rPr lang="en-US" sz="2500" dirty="0"/>
              <a:t>Optimal Control</a:t>
            </a:r>
          </a:p>
        </p:txBody>
      </p:sp>
      <p:pic>
        <p:nvPicPr>
          <p:cNvPr id="2054" name="Picture 6" descr="https://alchetron.com/cdn/paul-werbos-3f088791-43ef-44c5-847c-c205af941f9-resize-75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365" y="4142450"/>
            <a:ext cx="1614996" cy="199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08506" y="4091209"/>
            <a:ext cx="46503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Paul </a:t>
            </a:r>
            <a:r>
              <a:rPr lang="en-US" sz="2500" b="1" dirty="0" err="1"/>
              <a:t>Werbos</a:t>
            </a:r>
            <a:r>
              <a:rPr lang="en-US" sz="2500" b="1" dirty="0"/>
              <a:t> </a:t>
            </a:r>
            <a:r>
              <a:rPr lang="mr-IN" sz="2500" b="1" dirty="0"/>
              <a:t>–</a:t>
            </a:r>
            <a:r>
              <a:rPr lang="en-US" sz="2500" b="1" dirty="0"/>
              <a:t> 1970s-1990s</a:t>
            </a:r>
          </a:p>
          <a:p>
            <a:r>
              <a:rPr lang="en-US" sz="2500" dirty="0"/>
              <a:t>PhD Thesis: Backpropagation</a:t>
            </a:r>
          </a:p>
          <a:p>
            <a:r>
              <a:rPr lang="en-US" sz="2500" dirty="0"/>
              <a:t>”Heuristic Dynamic Programming”</a:t>
            </a:r>
          </a:p>
        </p:txBody>
      </p:sp>
      <p:pic>
        <p:nvPicPr>
          <p:cNvPr id="2056" name="Picture 8" descr="imitri Wiki Pic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8883" y="4091209"/>
            <a:ext cx="2115895" cy="175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813552" y="4091209"/>
            <a:ext cx="351145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Dimitri </a:t>
            </a:r>
            <a:r>
              <a:rPr lang="en-US" sz="2500" b="1" dirty="0" err="1"/>
              <a:t>Bertsekas</a:t>
            </a:r>
            <a:r>
              <a:rPr lang="en-US" sz="2500" b="1" dirty="0"/>
              <a:t> </a:t>
            </a:r>
            <a:r>
              <a:rPr lang="mr-IN" sz="2500" b="1" dirty="0"/>
              <a:t>–</a:t>
            </a:r>
            <a:r>
              <a:rPr lang="en-US" sz="2500" b="1" dirty="0"/>
              <a:t> </a:t>
            </a:r>
          </a:p>
          <a:p>
            <a:r>
              <a:rPr lang="en-US" sz="2500" b="1" dirty="0"/>
              <a:t>1990s-2000s</a:t>
            </a:r>
          </a:p>
          <a:p>
            <a:r>
              <a:rPr lang="en-US" sz="2500" dirty="0"/>
              <a:t>Dynamic Programming</a:t>
            </a:r>
          </a:p>
          <a:p>
            <a:r>
              <a:rPr lang="en-US" sz="2500" dirty="0"/>
              <a:t>Neuro-dynamic programming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8883" y="989215"/>
            <a:ext cx="1559185" cy="18748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13552" y="989215"/>
            <a:ext cx="4650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Chris Watkins </a:t>
            </a:r>
            <a:r>
              <a:rPr lang="mr-IN" sz="2500" b="1" dirty="0"/>
              <a:t>–</a:t>
            </a:r>
            <a:r>
              <a:rPr lang="en-US" sz="2500" b="1" dirty="0"/>
              <a:t> 1989</a:t>
            </a:r>
          </a:p>
          <a:p>
            <a:r>
              <a:rPr lang="en-US" sz="25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37370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33004" y="166255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Recent </a:t>
            </a:r>
            <a:r>
              <a:rPr lang="en-US" dirty="0"/>
              <a:t>History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21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Century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865957"/>
            <a:ext cx="4582743" cy="591937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909025" y="865957"/>
            <a:ext cx="7081121" cy="3195733"/>
            <a:chOff x="4909025" y="865957"/>
            <a:chExt cx="7081121" cy="31957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025" y="922603"/>
              <a:ext cx="6414327" cy="31390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534023" y="865957"/>
              <a:ext cx="5456123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Mnih</a:t>
              </a:r>
              <a:r>
                <a:rPr lang="en-US" sz="1200" dirty="0" smtClean="0"/>
                <a:t> et al ”Human-level </a:t>
              </a:r>
              <a:r>
                <a:rPr lang="en-US" sz="1200" dirty="0"/>
                <a:t>control through deep reinforcement learning</a:t>
              </a:r>
              <a:r>
                <a:rPr lang="en-US" sz="1200" dirty="0" smtClean="0"/>
                <a:t>”, Nature, 2015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21722" y="3362114"/>
            <a:ext cx="5279444" cy="3423220"/>
            <a:chOff x="6912556" y="3313668"/>
            <a:chExt cx="5279444" cy="34232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9308" y="3313668"/>
              <a:ext cx="4782883" cy="342322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12556" y="6459889"/>
              <a:ext cx="5279444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Reidmiller</a:t>
              </a:r>
              <a:r>
                <a:rPr lang="en-US" sz="1200" dirty="0" smtClean="0"/>
                <a:t>, Gabel, </a:t>
              </a:r>
              <a:r>
                <a:rPr lang="en-US" sz="1200" dirty="0" err="1" smtClean="0"/>
                <a:t>Hafner</a:t>
              </a:r>
              <a:r>
                <a:rPr lang="en-US" sz="1200" dirty="0" smtClean="0"/>
                <a:t>, Lange ”Reinforcement Learning for Robot Soccer”, 2009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56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146</Words>
  <Application>Microsoft Macintosh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Introduction to Reinforcement Learning w/ some applications to Energy</vt:lpstr>
      <vt:lpstr>Motivation</vt:lpstr>
      <vt:lpstr>Example 1:  Moonshot</vt:lpstr>
      <vt:lpstr>Example 2: Hybrid Vehicle Energy Management</vt:lpstr>
      <vt:lpstr>Example 3: Clean Energy</vt:lpstr>
      <vt:lpstr>Example 4: My puppy Juno</vt:lpstr>
      <vt:lpstr>Short History – Ivan Pavlov (1890s)</vt:lpstr>
      <vt:lpstr>PowerPoint Presentation</vt:lpstr>
      <vt:lpstr>PowerPoint Presentation</vt:lpstr>
      <vt:lpstr>Problem Setup</vt:lpstr>
      <vt:lpstr>PowerPoint Presentation</vt:lpstr>
      <vt:lpstr>Key Characteristics of RL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Systems and Control (CE 295)</dc:title>
  <dc:creator>Scott Moura</dc:creator>
  <cp:lastModifiedBy>Scott Moura</cp:lastModifiedBy>
  <cp:revision>153</cp:revision>
  <cp:lastPrinted>2019-07-20T06:46:43Z</cp:lastPrinted>
  <dcterms:created xsi:type="dcterms:W3CDTF">2019-01-21T07:13:35Z</dcterms:created>
  <dcterms:modified xsi:type="dcterms:W3CDTF">2020-07-06T06:17:45Z</dcterms:modified>
</cp:coreProperties>
</file>